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0"/>
  </p:notesMasterIdLst>
  <p:handoutMasterIdLst>
    <p:handoutMasterId r:id="rId31"/>
  </p:handoutMasterIdLst>
  <p:sldIdLst>
    <p:sldId id="456" r:id="rId2"/>
    <p:sldId id="467" r:id="rId3"/>
    <p:sldId id="472" r:id="rId4"/>
    <p:sldId id="486" r:id="rId5"/>
    <p:sldId id="487" r:id="rId6"/>
    <p:sldId id="492" r:id="rId7"/>
    <p:sldId id="491" r:id="rId8"/>
    <p:sldId id="493" r:id="rId9"/>
    <p:sldId id="503" r:id="rId10"/>
    <p:sldId id="504" r:id="rId11"/>
    <p:sldId id="505" r:id="rId12"/>
    <p:sldId id="489" r:id="rId13"/>
    <p:sldId id="488" r:id="rId14"/>
    <p:sldId id="490" r:id="rId15"/>
    <p:sldId id="495" r:id="rId16"/>
    <p:sldId id="494" r:id="rId17"/>
    <p:sldId id="496" r:id="rId18"/>
    <p:sldId id="497" r:id="rId19"/>
    <p:sldId id="498" r:id="rId20"/>
    <p:sldId id="499" r:id="rId21"/>
    <p:sldId id="501" r:id="rId22"/>
    <p:sldId id="500" r:id="rId23"/>
    <p:sldId id="502" r:id="rId24"/>
    <p:sldId id="506" r:id="rId25"/>
    <p:sldId id="507" r:id="rId26"/>
    <p:sldId id="512" r:id="rId27"/>
    <p:sldId id="513" r:id="rId28"/>
    <p:sldId id="508" r:id="rId29"/>
  </p:sldIdLst>
  <p:sldSz cx="9144000" cy="6858000" type="screen4x3"/>
  <p:notesSz cx="6954838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4" autoAdjust="0"/>
    <p:restoredTop sz="86458" autoAdjust="0"/>
  </p:normalViewPr>
  <p:slideViewPr>
    <p:cSldViewPr>
      <p:cViewPr varScale="1">
        <p:scale>
          <a:sx n="98" d="100"/>
          <a:sy n="98" d="100"/>
        </p:scale>
        <p:origin x="-1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088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38E3837F-7B40-4B98-90A9-C161BB7B8FD2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6E81D9D3-C08A-410E-9479-D614C9188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86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40E5A84-7D87-452D-8FE3-23F521AC3943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389398"/>
            <a:ext cx="5563870" cy="4158377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7192"/>
            <a:ext cx="3013763" cy="4620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9EC3DDEA-0647-42E3-B21A-D8FF77E39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5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DDEA-0647-42E3-B21A-D8FF77E395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9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June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87D7693-E132-40A2-A808-4CF056E677D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4648200"/>
            <a:ext cx="9171709" cy="22097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828050"/>
            <a:ext cx="8540472" cy="1368798"/>
          </a:xfrm>
        </p:spPr>
        <p:txBody>
          <a:bodyPr>
            <a:normAutofit/>
          </a:bodyPr>
          <a:lstStyle/>
          <a:p>
            <a:r>
              <a:rPr lang="en-US" dirty="0"/>
              <a:t>Cory Casanave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82" y="389651"/>
            <a:ext cx="7680960" cy="2438399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Information Modeling for Federation</a:t>
            </a:r>
          </a:p>
        </p:txBody>
      </p:sp>
      <p:pic>
        <p:nvPicPr>
          <p:cNvPr id="4" name="Picture 3" descr="C:\Users\Cory-c\Documents\Company\MDSSVN\Marketing\Graphics\OMG\OMG - 150 dpi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5281125"/>
            <a:ext cx="2527299" cy="113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6402" y="304800"/>
            <a:ext cx="1758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SIMF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52" y="2882777"/>
            <a:ext cx="40957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1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14133" r="-14133"/>
          <a:stretch>
            <a:fillRect/>
          </a:stretch>
        </p:blipFill>
        <p:spPr>
          <a:xfrm>
            <a:off x="108389" y="1219199"/>
            <a:ext cx="8959411" cy="551074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7915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/SIMF/Relations&gt;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</a:t>
            </a:r>
            <a:r>
              <a:rPr lang="en-US" dirty="0"/>
              <a:t>#&gt;)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Declaration(Class(&lt;http://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hasResponsibility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isConferredBy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</a:t>
            </a:r>
            <a:r>
              <a:rPr lang="en-US" dirty="0" err="1"/>
              <a:t>isConferredOn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ObjectPropertyRange</a:t>
            </a:r>
            <a:r>
              <a:rPr lang="en-US" dirty="0"/>
              <a:t>(:</a:t>
            </a:r>
            <a:r>
              <a:rPr lang="en-US" dirty="0" err="1" smtClean="0"/>
              <a:t>hasResponsibility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               &lt;</a:t>
            </a:r>
            <a:r>
              <a:rPr lang="en-US" dirty="0"/>
              <a:t>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DutiesAndResponsibilities#Duty</a:t>
            </a:r>
            <a:r>
              <a:rPr lang="en-US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Properties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5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543" b="1543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6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8728" b="-18728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5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dirty="0"/>
              <a:t>(&lt;http://</a:t>
            </a:r>
            <a:r>
              <a:rPr lang="en-US" dirty="0" err="1"/>
              <a:t>example.com</a:t>
            </a:r>
            <a:r>
              <a:rPr lang="en-US" dirty="0"/>
              <a:t>/ontology/Animals&gt;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Declaration(Class(:Animal))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Declaration(Class(:Cat))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(:Cat :Animal)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DisjointClasses</a:t>
            </a:r>
            <a:r>
              <a:rPr lang="en-US" b="1" dirty="0" smtClean="0"/>
              <a:t>(:Cat :Dog)</a:t>
            </a:r>
          </a:p>
          <a:p>
            <a:pPr>
              <a:spcBef>
                <a:spcPts val="0"/>
              </a:spcBef>
            </a:pPr>
            <a:r>
              <a:rPr lang="en-US" b="1" dirty="0" smtClean="0"/>
              <a:t>        </a:t>
            </a:r>
            <a:r>
              <a:rPr lang="en-US" b="1" dirty="0" err="1" smtClean="0"/>
              <a:t>SubClassOf</a:t>
            </a:r>
            <a:r>
              <a:rPr lang="en-US" b="1" dirty="0" smtClean="0"/>
              <a:t>(:Dog :Animal)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9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0695" b="-106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Incomplete and Overlapping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0923" b="-60923"/>
          <a:stretch>
            <a:fillRect/>
          </a:stretch>
        </p:blipFill>
        <p:spPr>
          <a:xfrm>
            <a:off x="352426" y="1463039"/>
            <a:ext cx="8334374" cy="512630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Incomplete and Overlapping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9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/SIMF/Manufacturer1&gt;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and Overlapping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0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6495" b="-649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and Disjoint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36860" b="-36860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3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 Profile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75" y="1290709"/>
            <a:ext cx="6801125" cy="55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45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562974" cy="4724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/SIMF/Manufacturer2&gt;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CarManufacturer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Declaration(Class(:Manufacturer))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WindshieldManufacturer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DisjointClasses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</a:t>
            </a:r>
            <a:r>
              <a:rPr lang="en-US" dirty="0" err="1"/>
              <a:t>WindshieldManufacturer</a:t>
            </a:r>
            <a:r>
              <a:rPr lang="en-US" dirty="0"/>
              <a:t>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CarManufacturer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WindshieldManufacturer</a:t>
            </a:r>
            <a:r>
              <a:rPr lang="en-US" dirty="0"/>
              <a:t> :Manufacturer)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 err="1" smtClean="0"/>
              <a:t>EquivalentClasses</a:t>
            </a:r>
            <a:r>
              <a:rPr lang="en-US" dirty="0" smtClean="0"/>
              <a:t>(:Manufacturer </a:t>
            </a:r>
            <a:r>
              <a:rPr lang="en-US" dirty="0"/>
              <a:t>  </a:t>
            </a:r>
            <a:r>
              <a:rPr lang="en-US" dirty="0" err="1" smtClean="0"/>
              <a:t>ObjectUnionOf</a:t>
            </a:r>
            <a:r>
              <a:rPr lang="en-US" dirty="0" smtClean="0"/>
              <a:t>(:</a:t>
            </a:r>
            <a:r>
              <a:rPr lang="en-US" dirty="0" err="1" smtClean="0"/>
              <a:t>WindshieldManufacturer</a:t>
            </a:r>
            <a:r>
              <a:rPr lang="en-US" dirty="0" smtClean="0"/>
              <a:t> :</a:t>
            </a:r>
            <a:r>
              <a:rPr lang="en-US" dirty="0" err="1" smtClean="0"/>
              <a:t>CarManufacturer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and Disjoint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6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4897" r="-4897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0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1065" b="-11065"/>
          <a:stretch>
            <a:fillRect/>
          </a:stretch>
        </p:blipFill>
        <p:spPr>
          <a:xfrm>
            <a:off x="79875" y="1143000"/>
            <a:ext cx="9007097" cy="55400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Universal Quantification 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1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/SIMF/Pets&gt;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Declaration(Class(:Dog))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</a:t>
            </a:r>
            <a:r>
              <a:rPr lang="en-US" dirty="0" err="1"/>
              <a:t>DogOwner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Declaration(Class(:Person))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Declaration(Class(:Pet))</a:t>
            </a:r>
          </a:p>
          <a:p>
            <a:pPr>
              <a:spcBef>
                <a:spcPts val="0"/>
              </a:spcBef>
            </a:pPr>
            <a:r>
              <a:rPr lang="en-US" dirty="0"/>
              <a:t>        Declaration(</a:t>
            </a:r>
            <a:r>
              <a:rPr lang="en-US" dirty="0" err="1"/>
              <a:t>ObjectProperty</a:t>
            </a:r>
            <a:r>
              <a:rPr lang="en-US" dirty="0"/>
              <a:t>(:has))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(:Dog :Pet)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DogOwner</a:t>
            </a:r>
            <a:r>
              <a:rPr lang="en-US" dirty="0"/>
              <a:t> :Person)</a:t>
            </a:r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EquivalentClasses</a:t>
            </a:r>
            <a:r>
              <a:rPr lang="en-US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:</a:t>
            </a:r>
            <a:r>
              <a:rPr lang="en-US" dirty="0" err="1"/>
              <a:t>DogOwner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ObjectIntersectionOf</a:t>
            </a:r>
            <a:r>
              <a:rPr lang="en-US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</a:t>
            </a:r>
            <a:r>
              <a:rPr lang="en-US" dirty="0" err="1"/>
              <a:t>ObjectMinCardinality</a:t>
            </a:r>
            <a:r>
              <a:rPr lang="en-US" dirty="0"/>
              <a:t>(1 :has :Dog) </a:t>
            </a:r>
            <a:r>
              <a:rPr lang="en-US" dirty="0" err="1"/>
              <a:t>ObjectAllValuesFrom</a:t>
            </a:r>
            <a:r>
              <a:rPr lang="en-US" dirty="0"/>
              <a:t>(:has :Dog)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:Person)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has</a:t>
            </a:r>
            <a:r>
              <a:rPr lang="de-DE" dirty="0"/>
              <a:t> :</a:t>
            </a:r>
            <a:r>
              <a:rPr lang="de-DE" dirty="0" err="1"/>
              <a:t>Pet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Quantification </a:t>
            </a:r>
            <a:r>
              <a:rPr lang="en-US" dirty="0" smtClean="0"/>
              <a:t>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5954" b="-15954"/>
          <a:stretch>
            <a:fillRect/>
          </a:stretch>
        </p:blipFill>
        <p:spPr>
          <a:xfrm>
            <a:off x="203764" y="1371600"/>
            <a:ext cx="8787836" cy="540521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Existential Quantification and Union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71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4965" b="-14965"/>
          <a:stretch>
            <a:fillRect/>
          </a:stretch>
        </p:blipFill>
        <p:spPr>
          <a:xfrm>
            <a:off x="5543" y="838200"/>
            <a:ext cx="9291484" cy="57150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Quantification and Union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0417" b="-20417"/>
          <a:stretch>
            <a:fillRect/>
          </a:stretch>
        </p:blipFill>
        <p:spPr>
          <a:xfrm>
            <a:off x="352426" y="1463039"/>
            <a:ext cx="8410574" cy="517317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Subproperties</a:t>
            </a:r>
            <a:r>
              <a:rPr lang="en-US" dirty="0" smtClean="0"/>
              <a:t>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2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16" b="-216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Subproperties</a:t>
            </a:r>
            <a:r>
              <a:rPr lang="en-US" dirty="0"/>
              <a:t> </a:t>
            </a:r>
            <a:r>
              <a:rPr lang="en-US" dirty="0" smtClean="0"/>
              <a:t>(MM 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99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295400"/>
            <a:ext cx="8334374" cy="525780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LegalCapacities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Import(&lt;http://</a:t>
            </a:r>
            <a:r>
              <a:rPr lang="en-US" dirty="0" err="1"/>
              <a:t>example.com</a:t>
            </a:r>
            <a:r>
              <a:rPr lang="en-US" dirty="0"/>
              <a:t>/SIMF/Agents#&gt;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/SIMF/Relations#&gt;)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</a:t>
            </a:r>
            <a:r>
              <a:rPr lang="en-US" dirty="0" err="1" smtClean="0"/>
              <a:t>LegalCore</a:t>
            </a:r>
            <a:r>
              <a:rPr lang="en-US" dirty="0" smtClean="0"/>
              <a:t>#&gt;)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Import(&lt;http://</a:t>
            </a:r>
            <a:r>
              <a:rPr lang="en-US" dirty="0" err="1" smtClean="0"/>
              <a:t>example.com</a:t>
            </a:r>
            <a:r>
              <a:rPr lang="en-US" dirty="0" smtClean="0"/>
              <a:t>/SIMF/Contracts#&gt;)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        Declaration(Class(:</a:t>
            </a:r>
            <a:r>
              <a:rPr lang="en-US" dirty="0" err="1" smtClean="0"/>
              <a:t>LegalCapacity</a:t>
            </a:r>
            <a:r>
              <a:rPr lang="en-US" dirty="0" smtClean="0"/>
              <a:t>))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        </a:t>
            </a:r>
            <a:r>
              <a:rPr lang="en-US" dirty="0"/>
              <a:t>Declaration(Class(:</a:t>
            </a:r>
            <a:r>
              <a:rPr lang="en-US" dirty="0" err="1"/>
              <a:t>LegalConstruct</a:t>
            </a:r>
            <a:r>
              <a:rPr lang="en-US" dirty="0"/>
              <a:t>))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</a:t>
            </a:r>
            <a:r>
              <a:rPr lang="en-US" dirty="0" err="1"/>
              <a:t>SubClassOf</a:t>
            </a:r>
            <a:r>
              <a:rPr lang="en-US" dirty="0"/>
              <a:t>(:</a:t>
            </a:r>
            <a:r>
              <a:rPr lang="en-US" dirty="0" err="1"/>
              <a:t>LegalCapacity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</a:t>
            </a:r>
            <a:r>
              <a:rPr lang="en-US" dirty="0" err="1"/>
              <a:t>ObjectMinCardinality</a:t>
            </a:r>
            <a:r>
              <a:rPr lang="en-US" dirty="0"/>
              <a:t>(1 :</a:t>
            </a:r>
            <a:r>
              <a:rPr lang="en-US" dirty="0" err="1"/>
              <a:t>isCapacityOf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Agents#AutonomousAgent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SubClassOf</a:t>
            </a:r>
            <a:r>
              <a:rPr lang="de-DE" dirty="0"/>
              <a:t>(:</a:t>
            </a:r>
            <a:r>
              <a:rPr lang="de-DE" dirty="0" err="1"/>
              <a:t>LegalConstruct</a:t>
            </a:r>
            <a:r>
              <a:rPr lang="de-DE" dirty="0"/>
              <a:t> 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</a:t>
            </a:r>
            <a:r>
              <a:rPr lang="de-DE" dirty="0" err="1"/>
              <a:t>ObjectSomeValuesFrom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</a:t>
            </a:r>
            <a:r>
              <a:rPr lang="de-DE" dirty="0" err="1"/>
              <a:t>ObjectUnionOf</a:t>
            </a:r>
            <a:r>
              <a:rPr lang="de-DE" dirty="0"/>
              <a:t>(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Contracts#Contract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LegalCore#Constitution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                    &lt;http://</a:t>
            </a:r>
            <a:r>
              <a:rPr lang="en-US" dirty="0" err="1"/>
              <a:t>example.com</a:t>
            </a:r>
            <a:r>
              <a:rPr lang="en-US" dirty="0"/>
              <a:t>/SIMF/</a:t>
            </a:r>
            <a:r>
              <a:rPr lang="en-US" dirty="0" err="1"/>
              <a:t>LegalCore#Law</a:t>
            </a:r>
            <a:r>
              <a:rPr lang="en-US" dirty="0"/>
              <a:t>&gt;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        )</a:t>
            </a:r>
          </a:p>
          <a:p>
            <a:pPr>
              <a:spcBef>
                <a:spcPts val="0"/>
              </a:spcBef>
            </a:pPr>
            <a:r>
              <a:rPr lang="de-DE" dirty="0"/>
              <a:t>        )       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Relations#isConferredBy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Declaration</a:t>
            </a:r>
            <a:r>
              <a:rPr lang="de-DE" dirty="0"/>
              <a:t>(</a:t>
            </a:r>
            <a:r>
              <a:rPr lang="de-DE" dirty="0" err="1"/>
              <a:t>ObjectProperty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))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InverseObjectProperties</a:t>
            </a:r>
            <a:r>
              <a:rPr lang="de-DE" dirty="0"/>
              <a:t>(&lt;http://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Agents#hasCapacity</a:t>
            </a:r>
            <a:r>
              <a:rPr lang="de-DE" dirty="0"/>
              <a:t>&gt; :</a:t>
            </a:r>
            <a:r>
              <a:rPr lang="de-DE" dirty="0" err="1"/>
              <a:t>isCapacityOf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SubObjectPropertyOf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Relations#isConferredOn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ObjectPropertyDomain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:</a:t>
            </a:r>
            <a:r>
              <a:rPr lang="de-DE" dirty="0" err="1"/>
              <a:t>LegalCapacity</a:t>
            </a:r>
            <a:r>
              <a:rPr lang="de-DE" dirty="0"/>
              <a:t>)</a:t>
            </a:r>
          </a:p>
          <a:p>
            <a:pPr>
              <a:spcBef>
                <a:spcPts val="0"/>
              </a:spcBef>
            </a:pPr>
            <a:r>
              <a:rPr lang="de-DE" dirty="0"/>
              <a:t>        </a:t>
            </a:r>
            <a:r>
              <a:rPr lang="de-DE" dirty="0" err="1"/>
              <a:t>ObjectPropertyRange</a:t>
            </a:r>
            <a:r>
              <a:rPr lang="de-DE" dirty="0"/>
              <a:t>(:</a:t>
            </a:r>
            <a:r>
              <a:rPr lang="de-DE" dirty="0" err="1"/>
              <a:t>isCapacityOf</a:t>
            </a:r>
            <a:r>
              <a:rPr lang="de-DE" dirty="0"/>
              <a:t> &lt;http://</a:t>
            </a:r>
            <a:r>
              <a:rPr lang="de-DE" dirty="0" err="1"/>
              <a:t>example.com</a:t>
            </a:r>
            <a:r>
              <a:rPr lang="de-DE" dirty="0"/>
              <a:t>/SIMF/</a:t>
            </a:r>
            <a:r>
              <a:rPr lang="de-DE" dirty="0" err="1"/>
              <a:t>Agents#AutonomousAgent</a:t>
            </a:r>
            <a:r>
              <a:rPr lang="de-DE" dirty="0"/>
              <a:t>&gt;)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Existential </a:t>
            </a:r>
            <a:r>
              <a:rPr lang="en-US" dirty="0" smtClean="0"/>
              <a:t>Quantification, Union, and </a:t>
            </a:r>
            <a:r>
              <a:rPr lang="en-US" dirty="0" err="1" smtClean="0"/>
              <a:t>Subproperties</a:t>
            </a:r>
            <a:r>
              <a:rPr lang="en-US" dirty="0" smtClean="0"/>
              <a:t> (OWL)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6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Logan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SIMF Conceptual Modeling Profile</a:t>
            </a:r>
          </a:p>
        </p:txBody>
      </p:sp>
    </p:spTree>
    <p:extLst>
      <p:ext uri="{BB962C8B-B14F-4D97-AF65-F5344CB8AC3E}">
        <p14:creationId xmlns:p14="http://schemas.microsoft.com/office/powerpoint/2010/main" val="25433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Uses “normal” UML with business-facing terms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Takes advantage of a few “loose” areas of UML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redefining properties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Unnamed </a:t>
            </a:r>
            <a:r>
              <a:rPr lang="en-US" dirty="0" err="1" smtClean="0"/>
              <a:t>subsetting</a:t>
            </a:r>
            <a:r>
              <a:rPr lang="en-US" dirty="0" smtClean="0"/>
              <a:t> properties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Adds some extensions (next slide)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8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-285750">
              <a:buFont typeface="Arial"/>
              <a:buChar char="•"/>
            </a:pPr>
            <a:r>
              <a:rPr lang="en-US" dirty="0" smtClean="0"/>
              <a:t>Class extensions: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Anything»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«Union»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«Intersection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«Equivalent Class</a:t>
            </a:r>
            <a:r>
              <a:rPr lang="en-US" dirty="0" smtClean="0"/>
              <a:t>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«Role»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«Phase</a:t>
            </a:r>
            <a:r>
              <a:rPr lang="en-US" dirty="0" smtClean="0"/>
              <a:t>»</a:t>
            </a:r>
            <a:endParaRPr lang="en-US" dirty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Comment extension: «Annotation» {annotation property = </a:t>
            </a:r>
            <a:r>
              <a:rPr lang="en-US" i="1" dirty="0" smtClean="0"/>
              <a:t>annotation property</a:t>
            </a:r>
            <a:r>
              <a:rPr lang="en-US" dirty="0"/>
              <a:t>}</a:t>
            </a:r>
            <a:endParaRPr lang="en-US" dirty="0" smtClean="0"/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Property extensions: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«Annotation Property»</a:t>
            </a:r>
          </a:p>
          <a:p>
            <a:pPr marL="630238" lvl="2" indent="-285750">
              <a:buFont typeface="Arial"/>
              <a:buChar char="•"/>
            </a:pPr>
            <a:r>
              <a:rPr lang="en-US" dirty="0" smtClean="0"/>
              <a:t>«</a:t>
            </a:r>
            <a:r>
              <a:rPr lang="en-US" dirty="0"/>
              <a:t>Equivalent Property»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{equivalent property = </a:t>
            </a:r>
            <a:r>
              <a:rPr lang="en-US" i="1" dirty="0"/>
              <a:t>property</a:t>
            </a:r>
            <a:r>
              <a:rPr lang="en-US" dirty="0"/>
              <a:t>}</a:t>
            </a:r>
          </a:p>
          <a:p>
            <a:pPr marL="803275" lvl="3" indent="-285750">
              <a:buFont typeface="Arial"/>
              <a:buChar char="•"/>
            </a:pPr>
            <a:r>
              <a:rPr lang="en-US" dirty="0"/>
              <a:t>{chain = </a:t>
            </a:r>
            <a:r>
              <a:rPr lang="en-US" i="1" dirty="0"/>
              <a:t>property, property</a:t>
            </a:r>
            <a:r>
              <a:rPr lang="en-US" dirty="0" smtClean="0"/>
              <a:t>}</a:t>
            </a:r>
            <a:endParaRPr lang="en-US" dirty="0"/>
          </a:p>
          <a:p>
            <a:pPr marL="630238" lvl="2" indent="-285750">
              <a:buFont typeface="Arial"/>
              <a:buChar char="•"/>
            </a:pPr>
            <a:r>
              <a:rPr lang="en-US" dirty="0"/>
              <a:t>«Sufficient</a:t>
            </a:r>
            <a:r>
              <a:rPr lang="en-US" dirty="0" smtClean="0"/>
              <a:t>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«Value Type»</a:t>
            </a:r>
          </a:p>
          <a:p>
            <a:pPr marL="457200" lvl="1" indent="-285750">
              <a:buFont typeface="Arial"/>
              <a:buChar char="•"/>
            </a:pPr>
            <a:r>
              <a:rPr lang="en-US" dirty="0" smtClean="0"/>
              <a:t>«Facet Of» (Examples still say «Classifies»)</a:t>
            </a:r>
          </a:p>
          <a:p>
            <a:pPr marL="457200" lvl="1" indent="-285750">
              <a:buFont typeface="Arial"/>
              <a:buChar char="•"/>
            </a:pPr>
            <a:endParaRPr lang="en-US" dirty="0" smtClean="0"/>
          </a:p>
          <a:p>
            <a:pPr marL="45720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to 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9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5004" r="-25004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4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Classes and Properties (MM Instances)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5190" r="-5190"/>
          <a:stretch>
            <a:fillRect/>
          </a:stretch>
        </p:blipFill>
        <p:spPr>
          <a:xfrm>
            <a:off x="232277" y="1295401"/>
            <a:ext cx="8683123" cy="5340810"/>
          </a:xfrm>
        </p:spPr>
      </p:pic>
    </p:spTree>
    <p:extLst>
      <p:ext uri="{BB962C8B-B14F-4D97-AF65-F5344CB8AC3E}">
        <p14:creationId xmlns:p14="http://schemas.microsoft.com/office/powerpoint/2010/main" val="422078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Ontology(&lt;http://</a:t>
            </a:r>
            <a:r>
              <a:rPr lang="en-US" dirty="0" err="1"/>
              <a:t>example.com</a:t>
            </a:r>
            <a:r>
              <a:rPr lang="en-US" dirty="0"/>
              <a:t>/SIMF/Company&gt;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Declaration(Class(:Employee))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Declaration(Class(:Employer))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</a:t>
            </a:r>
            <a:r>
              <a:rPr lang="en-US" b="1" dirty="0" err="1"/>
              <a:t>employedBy</a:t>
            </a:r>
            <a:r>
              <a:rPr lang="en-US" b="1" dirty="0"/>
              <a:t>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Declaration(</a:t>
            </a:r>
            <a:r>
              <a:rPr lang="en-US" b="1" dirty="0" err="1"/>
              <a:t>ObjectProperty</a:t>
            </a:r>
            <a:r>
              <a:rPr lang="en-US" b="1" dirty="0"/>
              <a:t>(:employs))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</a:t>
            </a:r>
            <a:r>
              <a:rPr lang="en-US" b="1" dirty="0" err="1"/>
              <a:t>SubClassOf</a:t>
            </a:r>
            <a:r>
              <a:rPr lang="en-US" b="1" dirty="0"/>
              <a:t>(:Employee </a:t>
            </a:r>
            <a:r>
              <a:rPr lang="en-US" b="1" dirty="0" err="1"/>
              <a:t>ObjectIntersectionOf</a:t>
            </a:r>
            <a:r>
              <a:rPr lang="en-US" b="1" dirty="0"/>
              <a:t>(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ObjectMaxCardinality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 </a:t>
            </a:r>
          </a:p>
          <a:p>
            <a:pPr>
              <a:spcBef>
                <a:spcPts val="0"/>
              </a:spcBef>
            </a:pPr>
            <a:r>
              <a:rPr lang="en-US" b="1" dirty="0"/>
              <a:t>                </a:t>
            </a:r>
            <a:r>
              <a:rPr lang="en-US" b="1" dirty="0" err="1"/>
              <a:t>ObjectMinCardinality</a:t>
            </a:r>
            <a:r>
              <a:rPr lang="en-US" b="1" dirty="0"/>
              <a:t>(1 :</a:t>
            </a:r>
            <a:r>
              <a:rPr lang="en-US" b="1" dirty="0" err="1"/>
              <a:t>employedBy</a:t>
            </a:r>
            <a:r>
              <a:rPr lang="en-US" b="1" dirty="0"/>
              <a:t> :Employer))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)    </a:t>
            </a:r>
            <a:endParaRPr lang="de-DE" b="1" dirty="0" smtClean="0"/>
          </a:p>
          <a:p>
            <a:pPr>
              <a:spcBef>
                <a:spcPts val="0"/>
              </a:spcBef>
            </a:pPr>
            <a:r>
              <a:rPr lang="de-DE" b="1" dirty="0" smtClean="0"/>
              <a:t>   </a:t>
            </a:r>
            <a:endParaRPr lang="de-DE" b="1" dirty="0"/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InverseObjectProperties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employs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employedBy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ObjectPropertyDomain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Employer</a:t>
            </a:r>
            <a:r>
              <a:rPr lang="de-DE" b="1" dirty="0"/>
              <a:t>)</a:t>
            </a:r>
          </a:p>
          <a:p>
            <a:pPr>
              <a:spcBef>
                <a:spcPts val="0"/>
              </a:spcBef>
            </a:pPr>
            <a:r>
              <a:rPr lang="de-DE" b="1" dirty="0"/>
              <a:t>        </a:t>
            </a:r>
            <a:r>
              <a:rPr lang="de-DE" b="1" dirty="0" err="1"/>
              <a:t>ObjectPropertyRange</a:t>
            </a:r>
            <a:r>
              <a:rPr lang="de-DE" b="1" dirty="0"/>
              <a:t>(:</a:t>
            </a:r>
            <a:r>
              <a:rPr lang="de-DE" b="1" dirty="0" err="1"/>
              <a:t>employs</a:t>
            </a:r>
            <a:r>
              <a:rPr lang="de-DE" b="1" dirty="0"/>
              <a:t> :</a:t>
            </a:r>
            <a:r>
              <a:rPr lang="de-DE" b="1" dirty="0" err="1"/>
              <a:t>Employee</a:t>
            </a:r>
            <a:r>
              <a:rPr lang="de-DE" b="1" dirty="0" smtClean="0"/>
              <a:t>)</a:t>
            </a:r>
          </a:p>
          <a:p>
            <a:pPr>
              <a:spcBef>
                <a:spcPts val="0"/>
              </a:spcBef>
            </a:pPr>
            <a:endParaRPr lang="de-DE" b="1" dirty="0"/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Employee</a:t>
            </a:r>
            <a:r>
              <a:rPr lang="de-DE" sz="1300" dirty="0"/>
              <a:t> "</a:t>
            </a:r>
            <a:r>
              <a:rPr lang="de-DE" sz="1300" dirty="0" err="1"/>
              <a:t>Employee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Employer</a:t>
            </a:r>
            <a:r>
              <a:rPr lang="de-DE" sz="1300" dirty="0"/>
              <a:t> "</a:t>
            </a:r>
            <a:r>
              <a:rPr lang="de-DE" sz="1300" dirty="0" err="1"/>
              <a:t>Employer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employedBy</a:t>
            </a:r>
            <a:r>
              <a:rPr lang="de-DE" sz="1300" dirty="0"/>
              <a:t> "</a:t>
            </a:r>
            <a:r>
              <a:rPr lang="de-DE" sz="1300" dirty="0" err="1"/>
              <a:t>employed</a:t>
            </a:r>
            <a:r>
              <a:rPr lang="de-DE" sz="1300" dirty="0"/>
              <a:t> </a:t>
            </a:r>
            <a:r>
              <a:rPr lang="de-DE" sz="1300" dirty="0" err="1"/>
              <a:t>by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de-DE" sz="1300" dirty="0"/>
              <a:t>        </a:t>
            </a:r>
            <a:r>
              <a:rPr lang="de-DE" sz="1300" dirty="0" err="1"/>
              <a:t>AnnotationAssertion</a:t>
            </a:r>
            <a:r>
              <a:rPr lang="de-DE" sz="1300" dirty="0"/>
              <a:t>(</a:t>
            </a:r>
            <a:r>
              <a:rPr lang="de-DE" sz="1300" dirty="0" err="1"/>
              <a:t>rdfs:label</a:t>
            </a:r>
            <a:r>
              <a:rPr lang="de-DE" sz="1300" dirty="0"/>
              <a:t> :</a:t>
            </a:r>
            <a:r>
              <a:rPr lang="de-DE" sz="1300" dirty="0" err="1"/>
              <a:t>employs</a:t>
            </a:r>
            <a:r>
              <a:rPr lang="de-DE" sz="1300" dirty="0"/>
              <a:t> "</a:t>
            </a:r>
            <a:r>
              <a:rPr lang="de-DE" sz="1300" dirty="0" err="1"/>
              <a:t>employs</a:t>
            </a:r>
            <a:r>
              <a:rPr lang="de-DE" sz="1300" dirty="0"/>
              <a:t>"@en)</a:t>
            </a:r>
          </a:p>
          <a:p>
            <a:pPr>
              <a:spcBef>
                <a:spcPts val="0"/>
              </a:spcBef>
            </a:pPr>
            <a:r>
              <a:rPr lang="is-IS" dirty="0" smtClean="0"/>
              <a:t>)</a:t>
            </a:r>
            <a:endParaRPr lang="is-I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Classes and Properties </a:t>
            </a:r>
            <a:r>
              <a:rPr lang="en-US" dirty="0" smtClean="0"/>
              <a:t>(OWL)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5715000" y="4267200"/>
            <a:ext cx="2667000" cy="1066800"/>
          </a:xfrm>
          <a:prstGeom prst="borderCallout1">
            <a:avLst>
              <a:gd name="adj1" fmla="val 18750"/>
              <a:gd name="adj2" fmla="val -8333"/>
              <a:gd name="adj3" fmla="val 105887"/>
              <a:gd name="adj4" fmla="val -261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Will elide most annotations for remaining slides.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5715000" y="1524000"/>
            <a:ext cx="2286000" cy="1066800"/>
          </a:xfrm>
          <a:prstGeom prst="borderCallout1">
            <a:avLst>
              <a:gd name="adj1" fmla="val 18750"/>
              <a:gd name="adj2" fmla="val -8333"/>
              <a:gd name="adj3" fmla="val -15039"/>
              <a:gd name="adj4" fmla="val -237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Prefixes elided for readability.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8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9725" b="-1972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June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7D7693-E132-40A2-A808-4CF056E677D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Properties 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8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10154</TotalTime>
  <Words>1288</Words>
  <Application>Microsoft Macintosh PowerPoint</Application>
  <PresentationFormat>On-screen Show (4:3)</PresentationFormat>
  <Paragraphs>223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Mylar</vt:lpstr>
      <vt:lpstr>Semantic Information Modeling for Federation</vt:lpstr>
      <vt:lpstr>Conceptual Model Profile</vt:lpstr>
      <vt:lpstr>SIMF Conceptual Modeling Profile</vt:lpstr>
      <vt:lpstr>Overview</vt:lpstr>
      <vt:lpstr>Extension to UML</vt:lpstr>
      <vt:lpstr>Simple Classes and Properties (Model)</vt:lpstr>
      <vt:lpstr>Simple Classes and Properties (MM Instances)</vt:lpstr>
      <vt:lpstr>Simple Classes and Properties (OWL)</vt:lpstr>
      <vt:lpstr>Global Properties (Model)</vt:lpstr>
      <vt:lpstr>Global Properties (MM Instances)</vt:lpstr>
      <vt:lpstr>Global Properties (OWL)</vt:lpstr>
      <vt:lpstr>Incomplete and Disjoint (Model)</vt:lpstr>
      <vt:lpstr>Incomplete and Disjoint (MM Instances)</vt:lpstr>
      <vt:lpstr>Incomplete and Disjoint (OWL)</vt:lpstr>
      <vt:lpstr>Incomplete and Overlapping (Model)</vt:lpstr>
      <vt:lpstr>Incomplete and Overlapping (MM Instances)</vt:lpstr>
      <vt:lpstr>Incomplete and Overlapping (OWL)</vt:lpstr>
      <vt:lpstr>Complete and Disjoint (Model)</vt:lpstr>
      <vt:lpstr>Complete and Disjoint (MM Instances)</vt:lpstr>
      <vt:lpstr>Complete and Disjoint (OWL)</vt:lpstr>
      <vt:lpstr>Universal Quantification (Model)</vt:lpstr>
      <vt:lpstr>Universal Quantification (MM Instances)</vt:lpstr>
      <vt:lpstr>Universal Quantification (OWL)</vt:lpstr>
      <vt:lpstr>Existential Quantification and Union (Model)</vt:lpstr>
      <vt:lpstr>Existential Quantification and Union (MM Instances)</vt:lpstr>
      <vt:lpstr>Subproperties (Model)</vt:lpstr>
      <vt:lpstr>Subproperties (MM Instances)</vt:lpstr>
      <vt:lpstr>Existential Quantification, Union, and Subproperties (OWL)</vt:lpstr>
    </vt:vector>
  </TitlesOfParts>
  <Company>Model Driven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AESIG Update</dc:title>
  <dc:creator>Cory Casanave</dc:creator>
  <cp:lastModifiedBy>Jim Logan</cp:lastModifiedBy>
  <cp:revision>558</cp:revision>
  <cp:lastPrinted>2011-10-30T17:23:59Z</cp:lastPrinted>
  <dcterms:created xsi:type="dcterms:W3CDTF">2011-03-23T03:11:03Z</dcterms:created>
  <dcterms:modified xsi:type="dcterms:W3CDTF">2016-06-20T18:09:06Z</dcterms:modified>
</cp:coreProperties>
</file>